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slides/charts/chart1.xml" ContentType="application/vnd.openxmlformats-officedocument.drawingml.chart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charts/chart2.xml" ContentType="application/vnd.openxmlformats-officedocument.drawingml.chart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charts/chart3.xml" ContentType="application/vnd.openxmlformats-officedocument.drawingml.chart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c945316143d4c5a" /><Relationship Type="http://schemas.openxmlformats.org/officeDocument/2006/relationships/extended-properties" Target="/docProps/app.xml" Id="Rd5a6535cdc194dd6" /><Relationship Type="http://schemas.openxmlformats.org/officeDocument/2006/relationships/officeDocument" Target="/ppt/presentation.xml" Id="R797ecc7b4bf8473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543468e1cab4a78"/>
  </p:sldMasterIdLst>
  <p:notesMasterIdLst>
    <p:notesMasterId xmlns:r="http://schemas.openxmlformats.org/officeDocument/2006/relationships" r:id="Rc8e5afbce51c45a2"/>
  </p:notesMasterIdLst>
  <p:sldIdLst>
    <p:sldId xmlns:r="http://schemas.openxmlformats.org/officeDocument/2006/relationships" id="256" r:id="R049dc1e3c6954143"/>
    <p:sldId xmlns:r="http://schemas.openxmlformats.org/officeDocument/2006/relationships" id="257" r:id="R56d8daf5d8ae4cd5"/>
    <p:sldId xmlns:r="http://schemas.openxmlformats.org/officeDocument/2006/relationships" id="258" r:id="R373a13a2a27944d7"/>
    <p:sldId xmlns:r="http://schemas.openxmlformats.org/officeDocument/2006/relationships" id="259" r:id="R4a25b9b5f10a4939"/>
    <p:sldId xmlns:r="http://schemas.openxmlformats.org/officeDocument/2006/relationships" id="260" r:id="Rc24cc3add1394465"/>
    <p:sldId xmlns:r="http://schemas.openxmlformats.org/officeDocument/2006/relationships" id="261" r:id="Rae79e21cb87d44a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687b6b0c0f34985" /><Relationship Type="http://schemas.openxmlformats.org/officeDocument/2006/relationships/slideMaster" Target="/ppt/slideMasters/slideMaster1.xml" Id="R8543468e1cab4a78" /><Relationship Type="http://schemas.openxmlformats.org/officeDocument/2006/relationships/notesMaster" Target="/ppt/notesMasters/notesMaster1.xml" Id="Rc8e5afbce51c45a2" /><Relationship Type="http://schemas.openxmlformats.org/officeDocument/2006/relationships/presProps" Target="/ppt/presProps.xml" Id="R1a7f8d68b5b742dc" /><Relationship Type="http://schemas.openxmlformats.org/officeDocument/2006/relationships/tableStyles" Target="/ppt/tableStyles.xml" Id="R1d591fc4ce554dfc" /><Relationship Type="http://schemas.openxmlformats.org/officeDocument/2006/relationships/slide" Target="/ppt/slides/slide1.xml" Id="R049dc1e3c6954143" /><Relationship Type="http://schemas.openxmlformats.org/officeDocument/2006/relationships/slide" Target="/ppt/slides/slide2.xml" Id="R56d8daf5d8ae4cd5" /><Relationship Type="http://schemas.openxmlformats.org/officeDocument/2006/relationships/slide" Target="/ppt/slides/slide3.xml" Id="R373a13a2a27944d7" /><Relationship Type="http://schemas.openxmlformats.org/officeDocument/2006/relationships/slide" Target="/ppt/slides/slide4.xml" Id="R4a25b9b5f10a4939" /><Relationship Type="http://schemas.openxmlformats.org/officeDocument/2006/relationships/slide" Target="/ppt/slides/slide5.xml" Id="Rc24cc3add1394465" /><Relationship Type="http://schemas.openxmlformats.org/officeDocument/2006/relationships/slide" Target="/ppt/slides/slide6.xml" Id="Rae79e21cb87d44a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36642088fab4de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dcec488034c4f3e" /><Relationship Type="http://schemas.openxmlformats.org/officeDocument/2006/relationships/notesMaster" Target="/ppt/notesMasters/notesMaster1.xml" Id="R9cf3d8394f7342a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6c7afca7b65499d" /><Relationship Type="http://schemas.openxmlformats.org/officeDocument/2006/relationships/notesMaster" Target="/ppt/notesMasters/notesMaster1.xml" Id="R511c4786438d470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744bd2d31bb4eda" /><Relationship Type="http://schemas.openxmlformats.org/officeDocument/2006/relationships/notesMaster" Target="/ppt/notesMasters/notesMaster1.xml" Id="Re626e1efdb024cd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18a686f017a4605" /><Relationship Type="http://schemas.openxmlformats.org/officeDocument/2006/relationships/notesMaster" Target="/ppt/notesMasters/notesMaster1.xml" Id="Red49b0bc6ad04bc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1f88d3876fb4980" /><Relationship Type="http://schemas.openxmlformats.org/officeDocument/2006/relationships/notesMaster" Target="/ppt/notesMasters/notesMaster1.xml" Id="R6a38e29de69f44c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be503fa9e5b4a31" /><Relationship Type="http://schemas.openxmlformats.org/officeDocument/2006/relationships/notesMaster" Target="/ppt/notesMasters/notesMaster1.xml" Id="R2bc86b726c13483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All company names, figures and business context in this deck are fictional and use synthetic data. This self-initiated portfolio sample does not represent a paid client engagement.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All company names, figures and business context in this deck are fictional and use synthetic data. This self-initiated portfolio sample does not represent a paid client engagement.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All company names, figures and business context in this deck are fictional and use synthetic data. This self-initiated portfolio sample does not represent a paid client engagement. Revenue figures are shown in thousands of US dollars.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All company names, figures and business context in this deck are fictional and use synthetic data. This self-initiated portfolio sample does not represent a paid client engagement. Regional revenue figures are shown in millions of US dollars.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All company names, figures and business context in this deck are fictional and use synthetic data. This self-initiated portfolio sample does not represent a paid client engagement. Retention percentages and customer estimates are illustrative.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All company names, figures and business context in this deck are fictional and use synthetic data. This self-initiated portfolio sample does not represent a paid client engagement.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06bdd460a754f7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3dba764fb6d41a4" /><Relationship Type="http://schemas.openxmlformats.org/officeDocument/2006/relationships/slideLayout" Target="/ppt/slideLayouts/slideLayout1.xml" Id="R2d2dca4f56294f4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d2dca4f56294f4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a5f5cc473f460f" /><Relationship Type="http://schemas.openxmlformats.org/officeDocument/2006/relationships/notesSlide" Target="/ppt/notesSlides/notesSlide1.xml" Id="Rcf551c96e8f14ed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d244245d94476b" /><Relationship Type="http://schemas.openxmlformats.org/officeDocument/2006/relationships/notesSlide" Target="/ppt/notesSlides/notesSlide2.xml" Id="R0ddd567e8cee4f2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bb37b969ab4fdb" /><Relationship Type="http://schemas.openxmlformats.org/officeDocument/2006/relationships/chart" Target="/ppt/slides/charts/chart1.xml" Id="R41e96967368846de" /><Relationship Type="http://schemas.openxmlformats.org/officeDocument/2006/relationships/notesSlide" Target="/ppt/notesSlides/notesSlide3.xml" Id="Rb4e4d74e1b0745c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eb8509a9234cf1" /><Relationship Type="http://schemas.openxmlformats.org/officeDocument/2006/relationships/chart" Target="/ppt/slides/charts/chart2.xml" Id="R69939ffbd44d4824" /><Relationship Type="http://schemas.openxmlformats.org/officeDocument/2006/relationships/notesSlide" Target="/ppt/notesSlides/notesSlide4.xml" Id="R1ed0bd656ebc4a0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05b4b010a4487c" /><Relationship Type="http://schemas.openxmlformats.org/officeDocument/2006/relationships/chart" Target="/ppt/slides/charts/chart3.xml" Id="R600e413b29ea4368" /><Relationship Type="http://schemas.openxmlformats.org/officeDocument/2006/relationships/notesSlide" Target="/ppt/notesSlides/notesSlide5.xml" Id="Rd5710e3bdf354de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7e1c04c1e44e59" /><Relationship Type="http://schemas.openxmlformats.org/officeDocument/2006/relationships/notesSlide" Target="/ppt/notesSlides/notesSlide6.xml" Id="R425a5f5745b94001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_rels/chart2.xml.rels><Relationships xmlns="http://schemas.openxmlformats.org/package/2006/relationships"><Relationship Id="rIdChartSnapshot1" Type="http://schemas.openxmlformats.org/officeDocument/2006/relationships/package" Target="../../embeddings/chart-data-snapshot-002.xlsx"/></Relationships>
</file>

<file path=ppt/slides/charts/_rels/chart3.xml.rels><Relationships xmlns="http://schemas.openxmlformats.org/package/2006/relationships"><Relationship Id="rIdChartSnapshot1" Type="http://schemas.openxmlformats.org/officeDocument/2006/relationships/package" Target="../../embeddings/chart-data-snapshot-003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lineChart>
        <c:grouping val="standard"/>
        <c:ser>
          <c:idx val="0"/>
          <c:order val="0"/>
          <c:tx>
            <c:v>Revenue ($000)</c:v>
          </c:tx>
          <c:spPr>
            <a:solidFill xmlns:a="http://schemas.openxmlformats.org/drawingml/2006/main">
              <a:srgbClr val="2F88D8"/>
            </a:solidFill>
          </c:spPr>
          <c:marker>
            <c:symbol val="none"/>
          </c:marker>
          <c:cat>
            <c:strRef>
              <c:f>'Chart Data'!$A$2:$A$10</c:f>
              <c:strCache>
                <c:ptCount val="9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</c:strCache>
            </c:strRef>
          </c:cat>
          <c:val>
            <c:numRef>
              <c:f>'Chart Data'!$B$2:$B$10</c:f>
              <c:numCache>
                <c:formatCode>General</c:formatCode>
                <c:ptCount val="9"/>
                <c:pt idx="0">
                  <c:v>390</c:v>
                </c:pt>
                <c:pt idx="1">
                  <c:v>405</c:v>
                </c:pt>
                <c:pt idx="2">
                  <c:v>418</c:v>
                </c:pt>
                <c:pt idx="3">
                  <c:v>432</c:v>
                </c:pt>
                <c:pt idx="4">
                  <c:v>447</c:v>
                </c:pt>
                <c:pt idx="5">
                  <c:v>461</c:v>
                </c:pt>
                <c:pt idx="6">
                  <c:v>488</c:v>
                </c:pt>
                <c:pt idx="7">
                  <c:v>512</c:v>
                </c:pt>
                <c:pt idx="8">
                  <c:v>538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Bitstream Charter"/>
                  <a:ea typeface="Bitstream Charter"/>
                  <a:cs typeface="Bitstream Charter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line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Bitstream Charter"/>
                <a:ea typeface="Bitstream Charter"/>
                <a:cs typeface="Bitstream Charter"/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1"/>
        <c:axPos val="l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Bitstream Charter"/>
                <a:ea typeface="Bitstream Charter"/>
                <a:cs typeface="Bitstream Charter"/>
              </a:defRPr>
            </a:pPr>
          </a:p>
        </c:txPr>
        <c:crossAx val="48650112"/>
        <c:crossBetween val="between"/>
      </c:valAx>
    </c:plotArea>
    <c:plotVisOnly val="1"/>
  </c:chart>
  <c:externalData r:id="rIdChartSnapshot1">
    <c:autoUpdate val="0"/>
  </c:externalData>
</c:chartSpace>
</file>

<file path=ppt/slides/charts/chart2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bar"/>
        <c:grouping val="clustered"/>
        <c:varyColors val="0"/>
        <c:ser>
          <c:idx val="0"/>
          <c:order val="0"/>
          <c:tx>
            <c:v>Revenue ($M)</c:v>
          </c:tx>
          <c:spPr>
            <a:solidFill xmlns:a="http://schemas.openxmlformats.org/drawingml/2006/main">
              <a:srgbClr val="0A8B63"/>
            </a:solidFill>
          </c:spPr>
          <c:cat>
            <c:strRef>
              <c:f>'Chart Data'!$A$2:$A$5</c:f>
              <c:strCache>
                <c:ptCount val="4"/>
                <c:pt idx="0">
                  <c:v>North America</c:v>
                </c:pt>
                <c:pt idx="1">
                  <c:v>Australia</c:v>
                </c:pt>
                <c:pt idx="2">
                  <c:v>Europe</c:v>
                </c:pt>
                <c:pt idx="3">
                  <c:v>Other</c:v>
                </c:pt>
              </c:strCache>
            </c:strRef>
          </c:cat>
          <c:val>
            <c:numRef>
              <c:f>'Chart Data'!$B$2:$B$5</c:f>
              <c:numCache>
                <c:formatCode>General</c:formatCode>
                <c:ptCount val="4"/>
                <c:pt idx="0">
                  <c:v>2.08</c:v>
                </c:pt>
                <c:pt idx="1">
                  <c:v>1.36</c:v>
                </c:pt>
                <c:pt idx="2">
                  <c:v>0.92</c:v>
                </c:pt>
                <c:pt idx="3">
                  <c:v>0.46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Bitstream Charter"/>
                  <a:ea typeface="Bitstream Charter"/>
                  <a:cs typeface="Bitstream Charter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Bitstream Charter"/>
                <a:ea typeface="Bitstream Charter"/>
                <a:cs typeface="Bitstream Charter"/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1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Bitstream Charter"/>
                <a:ea typeface="Bitstream Charter"/>
                <a:cs typeface="Bitstream Charter"/>
              </a:defRPr>
            </a:pPr>
          </a:p>
        </c:txPr>
        <c:crossAx val="48650112"/>
        <c:crossBetween val="between"/>
      </c:valAx>
    </c:plotArea>
    <c:plotVisOnly val="1"/>
  </c:chart>
  <c:externalData r:id="rIdChartSnapshot1">
    <c:autoUpdate val="0"/>
  </c:externalData>
</c:chartSpace>
</file>

<file path=ppt/slides/charts/chart3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bar"/>
        <c:grouping val="clustered"/>
        <c:varyColors val="0"/>
        <c:ser>
          <c:idx val="0"/>
          <c:order val="0"/>
          <c:tx>
            <c:v>Customers retained (%)</c:v>
          </c:tx>
          <c:spPr>
            <a:solidFill xmlns:a="http://schemas.openxmlformats.org/drawingml/2006/main">
              <a:srgbClr val="2F88D8"/>
            </a:solidFill>
          </c:spPr>
          <c:cat>
            <c:strRef>
              <c:f>'Chart Data'!$A$2:$A$5</c:f>
              <c:strCache>
                <c:ptCount val="4"/>
                <c:pt idx="0">
                  <c:v>First purchase</c:v>
                </c:pt>
                <c:pt idx="1">
                  <c:v>Second purchase</c:v>
                </c:pt>
                <c:pt idx="2">
                  <c:v>Third purchase</c:v>
                </c:pt>
                <c:pt idx="3">
                  <c:v>Fourth purchase</c:v>
                </c:pt>
              </c:strCache>
            </c:strRef>
          </c:cat>
          <c:val>
            <c:numRef>
              <c:f>'Chart Data'!$B$2:$B$5</c:f>
              <c:numCache>
                <c:formatCode>General</c:formatCode>
                <c:ptCount val="4"/>
                <c:pt idx="0">
                  <c:v>100</c:v>
                </c:pt>
                <c:pt idx="1">
                  <c:v>44</c:v>
                </c:pt>
                <c:pt idx="2">
                  <c:v>27</c:v>
                </c:pt>
                <c:pt idx="3">
                  <c:v>19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Bitstream Charter"/>
                  <a:ea typeface="Bitstream Charter"/>
                  <a:cs typeface="Bitstream Charter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Bitstream Charter"/>
                <a:ea typeface="Bitstream Charter"/>
                <a:cs typeface="Bitstream Charter"/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1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Bitstream Charter"/>
                <a:ea typeface="Bitstream Charter"/>
                <a:cs typeface="Bitstream Charter"/>
              </a:defRPr>
            </a:pPr>
          </a:p>
        </c:txPr>
        <c:crossAx val="48650112"/>
        <c:crossBetween val="between"/>
      </c:valAx>
    </c:plotArea>
    <c:plotVisOnly val="1"/>
  </c:chart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A2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5B5C4C8-8A02-49FC-BC3A-E625FDB8B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09600"/>
            <a:ext cx="5905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29D5A1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29D5A1"/>
                </a:solidFill>
                <a:latin typeface="Bitstream Charter"/>
                <a:ea typeface="Bitstream Charter"/>
                <a:cs typeface="Bitstream Charter"/>
              </a:rPr>
              <a:t>NORTHSTAR COMMERCE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917A78-738B-42AB-A741-532AAADA6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7810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51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51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Q3 Performance</a:t>
            </a:r>
          </a:p>
          <a:p xmlns:a="http://schemas.openxmlformats.org/drawingml/2006/main">
            <a:pPr>
              <a:defRPr sz="51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51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Review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4DCE943-0910-4CFC-8B33-A1A0B36AB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638550"/>
            <a:ext cx="647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BED0D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BED0DD"/>
                </a:solidFill>
                <a:latin typeface="Bitstream Charter"/>
                <a:ea typeface="Bitstream Charter"/>
                <a:cs typeface="Bitstream Charter"/>
              </a:rPr>
              <a:t>Management presentation redesign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65AC88-862C-4F5F-AA2F-8E8D38261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695950"/>
            <a:ext cx="438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Prepared by Daniel Wong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BC2508-E6E8-4CA4-87A3-5600F9C09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03885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89A2B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89A2B5"/>
                </a:solidFill>
                <a:latin typeface="Bitstream Charter"/>
                <a:ea typeface="Bitstream Charter"/>
                <a:cs typeface="Bitstream Charter"/>
              </a:rPr>
              <a:t>Illustrative data  |  September 2026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FA4DEC-E135-4DD6-BF89-5121C5AEF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343150"/>
            <a:ext cx="23812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350" b="1">
                <a:solidFill>
                  <a:srgbClr val="29D5A1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4350" b="1">
                <a:solidFill>
                  <a:srgbClr val="29D5A1"/>
                </a:solidFill>
                <a:latin typeface="Bitstream Charter"/>
                <a:ea typeface="Bitstream Charter"/>
                <a:cs typeface="Bitstream Charter"/>
              </a:rPr>
              <a:t>+14.8%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9D3953-C922-42F2-A4A5-41BDAFABA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3181350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8FA8B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8FA8BA"/>
                </a:solidFill>
                <a:latin typeface="Bitstream Charter"/>
                <a:ea typeface="Bitstream Charter"/>
                <a:cs typeface="Bitstream Charter"/>
              </a:rPr>
              <a:t>YEAR-ON-YEAR REVENUE</a:t>
            </a:r>
          </a:p>
        </p:txBody>
      </p:sp>
    </p:spTree>
    <p:extLst>
      <p:ext uri="{BB962C8B-B14F-4D97-AF65-F5344CB8AC3E}">
        <p14:creationId xmlns:p14="http://schemas.microsoft.com/office/powerpoint/2010/main" val="20965187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136EDDD-4C46-4BCB-B038-7389530F9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8625"/>
            <a:ext cx="10820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0A8B6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0A8B63"/>
                </a:solidFill>
                <a:latin typeface="Bitstream Charter"/>
                <a:ea typeface="Bitstream Charter"/>
                <a:cs typeface="Bitstream Charter"/>
              </a:rPr>
              <a:t>QUARTER AT A GLANCE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A2EDF2-8BF2-4BF0-9454-83EE8D1BD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42950"/>
            <a:ext cx="108204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0A213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850" b="1">
                <a:solidFill>
                  <a:srgbClr val="0A2136"/>
                </a:solidFill>
                <a:latin typeface="Bitstream Charter"/>
                <a:ea typeface="Bitstream Charter"/>
                <a:cs typeface="Bitstream Charter"/>
              </a:rPr>
              <a:t>Executive summary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F5CF947-0D14-490E-9C3B-F22A19BC9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28800"/>
            <a:ext cx="2381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A213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150" b="1">
                <a:solidFill>
                  <a:srgbClr val="0A2136"/>
                </a:solidFill>
                <a:latin typeface="Bitstream Charter"/>
                <a:ea typeface="Bitstream Charter"/>
                <a:cs typeface="Bitstream Charter"/>
              </a:rPr>
              <a:t>$4.82M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54B72AE-C68F-4667-934F-2854AFB1A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0"/>
            <a:ext cx="238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0A213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0A2136"/>
                </a:solidFill>
                <a:latin typeface="Bitstream Charter"/>
                <a:ea typeface="Bitstream Charter"/>
                <a:cs typeface="Bitstream Charter"/>
              </a:rPr>
              <a:t>Revenue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5FEF5C-CA4B-4F5A-9883-6D33F9712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19400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4F657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4F6577"/>
                </a:solidFill>
                <a:latin typeface="Bitstream Charter"/>
                <a:ea typeface="Bitstream Charter"/>
                <a:cs typeface="Bitstream Charter"/>
              </a:rPr>
              <a:t>+14.8% year on year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3667DC-32AF-463F-AD3B-972EBF268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1828800"/>
            <a:ext cx="2381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A8B6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150" b="1">
                <a:solidFill>
                  <a:srgbClr val="0A8B63"/>
                </a:solidFill>
                <a:latin typeface="Bitstream Charter"/>
                <a:ea typeface="Bitstream Charter"/>
                <a:cs typeface="Bitstream Charter"/>
              </a:rPr>
              <a:t>42.6%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2354AC-82F0-458A-A5B4-10BFC84CA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2476500"/>
            <a:ext cx="238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0A213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0A2136"/>
                </a:solidFill>
                <a:latin typeface="Bitstream Charter"/>
                <a:ea typeface="Bitstream Charter"/>
                <a:cs typeface="Bitstream Charter"/>
              </a:rPr>
              <a:t>Gross margin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5F8E3C-0A14-4860-AC93-C49D521D3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2819400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4F657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4F6577"/>
                </a:solidFill>
                <a:latin typeface="Bitstream Charter"/>
                <a:ea typeface="Bitstream Charter"/>
                <a:cs typeface="Bitstream Charter"/>
              </a:rPr>
              <a:t>+2.1 percentage points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9F6A0C0-4932-4627-B6B6-FB5268FA7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0" y="1828800"/>
            <a:ext cx="2381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A213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150" b="1">
                <a:solidFill>
                  <a:srgbClr val="0A2136"/>
                </a:solidFill>
                <a:latin typeface="Bitstream Charter"/>
                <a:ea typeface="Bitstream Charter"/>
                <a:cs typeface="Bitstream Charter"/>
              </a:rPr>
              <a:t>18,240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226C58-173A-457F-B169-B63BA3FC0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0" y="2476500"/>
            <a:ext cx="238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0A213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0A2136"/>
                </a:solidFill>
                <a:latin typeface="Bitstream Charter"/>
                <a:ea typeface="Bitstream Charter"/>
                <a:cs typeface="Bitstream Charter"/>
              </a:rPr>
              <a:t>Orders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0A7DA0B-67AD-42C1-9F18-55F9B398B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0" y="2819400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4F657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4F6577"/>
                </a:solidFill>
                <a:latin typeface="Bitstream Charter"/>
                <a:ea typeface="Bitstream Charter"/>
                <a:cs typeface="Bitstream Charter"/>
              </a:rPr>
              <a:t>+11.3% year on year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84B8D72-688D-46C1-ADEF-A581308E3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1828800"/>
            <a:ext cx="2381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A213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150" b="1">
                <a:solidFill>
                  <a:srgbClr val="0A2136"/>
                </a:solidFill>
                <a:latin typeface="Bitstream Charter"/>
                <a:ea typeface="Bitstream Charter"/>
                <a:cs typeface="Bitstream Charter"/>
              </a:rPr>
              <a:t>36.4%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755C8F9-9843-4823-90D4-E97EEAA45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2476500"/>
            <a:ext cx="238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0A213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0A2136"/>
                </a:solidFill>
                <a:latin typeface="Bitstream Charter"/>
                <a:ea typeface="Bitstream Charter"/>
                <a:cs typeface="Bitstream Charter"/>
              </a:rPr>
              <a:t>Repeat purchase rate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6954CAB-28F3-4987-BEF1-47CA68B7F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2819400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4F657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4F6577"/>
                </a:solidFill>
                <a:latin typeface="Bitstream Charter"/>
                <a:ea typeface="Bitstream Charter"/>
                <a:cs typeface="Bitstream Charter"/>
              </a:rPr>
              <a:t>+4.7 percentage points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EDAA0B4-D9DA-4C69-A837-332F83CD6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14750"/>
            <a:ext cx="276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0A213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0A2136"/>
                </a:solidFill>
                <a:latin typeface="Bitstream Charter"/>
                <a:ea typeface="Bitstream Charter"/>
                <a:cs typeface="Bitstream Charter"/>
              </a:rPr>
              <a:t>What changed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F95C069-DEC0-434D-9E46-259B46B05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29100"/>
            <a:ext cx="5048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4F657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4F6577"/>
                </a:solidFill>
                <a:latin typeface="Bitstream Charter"/>
                <a:ea typeface="Bitstream Charter"/>
                <a:cs typeface="Bitstream Charter"/>
              </a:rPr>
              <a:t>Higher repeat purchasing added stability to the quarter. Australia delivered the fastest regional growth, while North America remained the largest revenue base.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72777A0-9BD0-4CB1-BA07-3FF75D20D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3714750"/>
            <a:ext cx="276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0A213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0A2136"/>
                </a:solidFill>
                <a:latin typeface="Bitstream Charter"/>
                <a:ea typeface="Bitstream Charter"/>
                <a:cs typeface="Bitstream Charter"/>
              </a:rPr>
              <a:t>Management focus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3F75677-6769-4327-9386-CB8FAF60D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4229100"/>
            <a:ext cx="4762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4F657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4F6577"/>
                </a:solidFill>
                <a:latin typeface="Bitstream Charter"/>
                <a:ea typeface="Bitstream Charter"/>
                <a:cs typeface="Bitstream Charter"/>
              </a:rPr>
              <a:t>The main commercial gap sits between the first and second purchase. Inventory coverage in Australia also needs attention before the holiday peak.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C98CB24-0ECF-4D26-B765-6C380957B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71859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825" b="1">
                <a:solidFill>
                  <a:srgbClr val="718596"/>
                </a:solidFill>
                <a:latin typeface="Bitstream Charter"/>
                <a:ea typeface="Bitstream Charter"/>
                <a:cs typeface="Bitstream Charter"/>
              </a:rPr>
              <a:t>NORTHSTAR COMMERCE  |  SYNTHETIC PORTFOLIO SAMPLE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9CC34DF-DD5C-4891-B790-6965CAC67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6477000"/>
            <a:ext cx="6477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71859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825" b="1">
                <a:solidFill>
                  <a:srgbClr val="718596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79933482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DD597AA-E885-48C4-9A52-AA71A8D23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8625"/>
            <a:ext cx="10820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0A8B6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0A8B63"/>
                </a:solidFill>
                <a:latin typeface="Bitstream Charter"/>
                <a:ea typeface="Bitstream Charter"/>
                <a:cs typeface="Bitstream Charter"/>
              </a:rPr>
              <a:t>REVENUE TREND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3603EB-47CB-40AF-BF6E-98B297DA9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42950"/>
            <a:ext cx="108204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0A213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850" b="1">
                <a:solidFill>
                  <a:srgbClr val="0A2136"/>
                </a:solidFill>
                <a:latin typeface="Bitstream Charter"/>
                <a:ea typeface="Bitstream Charter"/>
                <a:cs typeface="Bitstream Charter"/>
              </a:rPr>
              <a:t>Revenue accelerated through Q3</a:t>
            </a:r>
          </a:p>
        </p:txBody>
      </p:sp>
      <p:graphicFrame>
        <p:nvGraphicFramePr>
          <p:cNvPr id="11" name="Chart"/>
          <p:cNvGraphicFramePr/>
          <p:nvPr/>
        </p:nvGraphicFramePr>
        <p:xfrm>
          <a:off xmlns:a="http://schemas.openxmlformats.org/drawingml/2006/main" x="685800" y="1762125"/>
          <a:ext xmlns:a="http://schemas.openxmlformats.org/drawingml/2006/main" cx="7524750" cy="39052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41e96967368846de"/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20537A-5BD9-45E9-AB3B-908828810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305050"/>
            <a:ext cx="2381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0A8B6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450" b="1">
                <a:solidFill>
                  <a:srgbClr val="0A8B63"/>
                </a:solidFill>
                <a:latin typeface="Bitstream Charter"/>
                <a:ea typeface="Bitstream Charter"/>
                <a:cs typeface="Bitstream Charter"/>
              </a:rPr>
              <a:t>$538K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728885-C061-4D9A-AC63-B0E38A858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933700"/>
            <a:ext cx="238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0A213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0A2136"/>
                </a:solidFill>
                <a:latin typeface="Bitstream Charter"/>
                <a:ea typeface="Bitstream Charter"/>
                <a:cs typeface="Bitstream Charter"/>
              </a:rPr>
              <a:t>September revenue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B15504-0EF0-4A17-A77A-537FD1E11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476625"/>
            <a:ext cx="2571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4F657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4F6577"/>
                </a:solidFill>
                <a:latin typeface="Bitstream Charter"/>
                <a:ea typeface="Bitstream Charter"/>
                <a:cs typeface="Bitstream Charter"/>
              </a:rPr>
              <a:t>Growth strengthened in each month of Q3. September finished 17% above June, supported by repeat orders and Australian demand.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925549-D8A9-4420-82DA-72B1C4E71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71859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825" b="1">
                <a:solidFill>
                  <a:srgbClr val="718596"/>
                </a:solidFill>
                <a:latin typeface="Bitstream Charter"/>
                <a:ea typeface="Bitstream Charter"/>
                <a:cs typeface="Bitstream Charter"/>
              </a:rPr>
              <a:t>NORTHSTAR COMMERCE  |  SYNTHETIC PORTFOLIO SAMPLE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66747C-D76D-44F3-9768-753FC89E2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6477000"/>
            <a:ext cx="6477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71859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825" b="1">
                <a:solidFill>
                  <a:srgbClr val="718596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55906253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231F098-953C-437A-8C13-6D661257E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8625"/>
            <a:ext cx="10820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0A8B6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0A8B63"/>
                </a:solidFill>
                <a:latin typeface="Bitstream Charter"/>
                <a:ea typeface="Bitstream Charter"/>
                <a:cs typeface="Bitstream Charter"/>
              </a:rPr>
              <a:t>REGIONAL PERFORMANCE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76711D-9218-4E99-A022-0B450ECC7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42950"/>
            <a:ext cx="108204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0A213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850" b="1">
                <a:solidFill>
                  <a:srgbClr val="0A2136"/>
                </a:solidFill>
                <a:latin typeface="Bitstream Charter"/>
                <a:ea typeface="Bitstream Charter"/>
                <a:cs typeface="Bitstream Charter"/>
              </a:rPr>
              <a:t>Australia produced the fastest regional growth</a:t>
            </a:r>
          </a:p>
        </p:txBody>
      </p:sp>
      <p:graphicFrame>
        <p:nvGraphicFramePr>
          <p:cNvPr id="11" name="Chart"/>
          <p:cNvGraphicFramePr/>
          <p:nvPr/>
        </p:nvGraphicFramePr>
        <p:xfrm>
          <a:off xmlns:a="http://schemas.openxmlformats.org/drawingml/2006/main" x="685800" y="1790700"/>
          <a:ext xmlns:a="http://schemas.openxmlformats.org/drawingml/2006/main" cx="7239000" cy="385762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69939ffbd44d4824"/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36FEA4-9408-4E88-A8A8-2C06D1C32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152650"/>
            <a:ext cx="2381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0A8B6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450" b="1">
                <a:solidFill>
                  <a:srgbClr val="0A8B63"/>
                </a:solidFill>
                <a:latin typeface="Bitstream Charter"/>
                <a:ea typeface="Bitstream Charter"/>
                <a:cs typeface="Bitstream Charter"/>
              </a:rPr>
              <a:t>+23%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327857-7C0B-491D-A71F-0148F4C3A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781300"/>
            <a:ext cx="238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0A213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0A2136"/>
                </a:solidFill>
                <a:latin typeface="Bitstream Charter"/>
                <a:ea typeface="Bitstream Charter"/>
                <a:cs typeface="Bitstream Charter"/>
              </a:rPr>
              <a:t>Australia year-on-year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8938DE-0DB5-4504-B9D8-7F062D370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371850"/>
            <a:ext cx="25717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4F657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4F6577"/>
                </a:solidFill>
                <a:latin typeface="Bitstream Charter"/>
                <a:ea typeface="Bitstream Charter"/>
                <a:cs typeface="Bitstream Charter"/>
              </a:rPr>
              <a:t>North America still contributes 43% of revenue. Australia now accounts for 28%, making inventory availability the immediate operational priority.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454402-231E-4C30-9E67-9DDACE79F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71859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825" b="1">
                <a:solidFill>
                  <a:srgbClr val="718596"/>
                </a:solidFill>
                <a:latin typeface="Bitstream Charter"/>
                <a:ea typeface="Bitstream Charter"/>
                <a:cs typeface="Bitstream Charter"/>
              </a:rPr>
              <a:t>NORTHSTAR COMMERCE  |  SYNTHETIC PORTFOLIO SAMPLE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D32F1B0-5CDF-4F1E-99BA-721C1A3C5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6477000"/>
            <a:ext cx="6477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71859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825" b="1">
                <a:solidFill>
                  <a:srgbClr val="718596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25728461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B75CA6C-F242-4601-AF2D-45C233F34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8625"/>
            <a:ext cx="10820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0A8B6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0A8B63"/>
                </a:solidFill>
                <a:latin typeface="Bitstream Charter"/>
                <a:ea typeface="Bitstream Charter"/>
                <a:cs typeface="Bitstream Charter"/>
              </a:rPr>
              <a:t>CUSTOMER RETENTION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913A0D-3CBC-4859-8DEE-CDB7EDDCE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42950"/>
            <a:ext cx="108204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0A213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850" b="1">
                <a:solidFill>
                  <a:srgbClr val="0A2136"/>
                </a:solidFill>
                <a:latin typeface="Bitstream Charter"/>
                <a:ea typeface="Bitstream Charter"/>
                <a:cs typeface="Bitstream Charter"/>
              </a:rPr>
              <a:t>The second purchase remains the largest retention gap</a:t>
            </a:r>
          </a:p>
        </p:txBody>
      </p:sp>
      <p:graphicFrame>
        <p:nvGraphicFramePr>
          <p:cNvPr id="11" name="Chart"/>
          <p:cNvGraphicFramePr/>
          <p:nvPr/>
        </p:nvGraphicFramePr>
        <p:xfrm>
          <a:off xmlns:a="http://schemas.openxmlformats.org/drawingml/2006/main" x="685800" y="1790700"/>
          <a:ext xmlns:a="http://schemas.openxmlformats.org/drawingml/2006/main" cx="7239000" cy="385762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600e413b29ea4368"/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A49F75-2242-4387-BC6D-1E27F1498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152650"/>
            <a:ext cx="2381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0A8B6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450" b="1">
                <a:solidFill>
                  <a:srgbClr val="0A8B63"/>
                </a:solidFill>
                <a:latin typeface="Bitstream Charter"/>
                <a:ea typeface="Bitstream Charter"/>
                <a:cs typeface="Bitstream Charter"/>
              </a:rPr>
              <a:t>44%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985140-04E9-4AE8-B0B2-3A1DE9ED0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781300"/>
            <a:ext cx="238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0A213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0A2136"/>
                </a:solidFill>
                <a:latin typeface="Bitstream Charter"/>
                <a:ea typeface="Bitstream Charter"/>
                <a:cs typeface="Bitstream Charter"/>
              </a:rPr>
              <a:t>Reach a second purchase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F13646-B66E-45EB-8DF4-0285C7962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371850"/>
            <a:ext cx="25717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4F657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4F6577"/>
                </a:solidFill>
                <a:latin typeface="Bitstream Charter"/>
                <a:ea typeface="Bitstream Charter"/>
                <a:cs typeface="Bitstream Charter"/>
              </a:rPr>
              <a:t>A four-point improvement in second-purchase conversion would add an estimated 360 repeat customers per quarter at the current acquisition volume.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A26C79-B785-47C8-9123-CC2C51832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71859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825" b="1">
                <a:solidFill>
                  <a:srgbClr val="718596"/>
                </a:solidFill>
                <a:latin typeface="Bitstream Charter"/>
                <a:ea typeface="Bitstream Charter"/>
                <a:cs typeface="Bitstream Charter"/>
              </a:rPr>
              <a:t>NORTHSTAR COMMERCE  |  SYNTHETIC PORTFOLIO SAMPLE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4E95A3-0C91-4E3F-A592-5F0B720D1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6477000"/>
            <a:ext cx="6477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71859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825" b="1">
                <a:solidFill>
                  <a:srgbClr val="718596"/>
                </a:solidFill>
                <a:latin typeface="Bitstream Charter"/>
                <a:ea typeface="Bitstream Charter"/>
                <a:cs typeface="Bitstream Charter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34458930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71A2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C33DB42-27BF-4665-83B6-4AB175926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5334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3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Q4 priorities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B7210B-754C-43A0-A1F3-AE71968CF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00150"/>
            <a:ext cx="685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AFC3D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AFC3D2"/>
                </a:solidFill>
                <a:latin typeface="Bitstream Charter"/>
                <a:ea typeface="Bitstream Charter"/>
                <a:cs typeface="Bitstream Charter"/>
              </a:rPr>
              <a:t>One commercial priority with two supporting actions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52D90F2-FFD0-4857-A6E1-D3BE610D3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762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29D5A1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1">
                <a:solidFill>
                  <a:srgbClr val="29D5A1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3F532D4-58CB-45EE-9CB0-E555665CE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2133600"/>
            <a:ext cx="5715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Increase second-purchase conversion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F57956-0137-416E-B77C-1724410D0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2686050"/>
            <a:ext cx="6858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C5D4D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C5D4DF"/>
                </a:solidFill>
                <a:latin typeface="Bitstream Charter"/>
                <a:ea typeface="Bitstream Charter"/>
                <a:cs typeface="Bitstream Charter"/>
              </a:rPr>
              <a:t>Target 48% through timed replenishment messages and a clearer post-purchase offer.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48062BF-D385-47E3-AA67-C2E11EDE1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14750"/>
            <a:ext cx="762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29D5A1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1">
                <a:solidFill>
                  <a:srgbClr val="29D5A1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51DC3D-0623-4049-9497-A35142E8F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638550"/>
            <a:ext cx="4953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Protect availability in Australia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70D9C7-AA41-4730-A590-D7CB04D4F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171950"/>
            <a:ext cx="5048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C5D4D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C5D4DF"/>
                </a:solidFill>
                <a:latin typeface="Bitstream Charter"/>
                <a:ea typeface="Bitstream Charter"/>
                <a:cs typeface="Bitstream Charter"/>
              </a:rPr>
              <a:t>Maintain eight weeks of cover for the highest-growth products before the holiday peak.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F247365-7BE2-47DA-AEF2-7281D60C8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3714750"/>
            <a:ext cx="762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29D5A1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1">
                <a:solidFill>
                  <a:srgbClr val="29D5A1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65102C1-28C7-4FE2-A76E-8698DA280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3638550"/>
            <a:ext cx="3619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Shorten the reporting cycle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505A5D-BB63-450A-906C-4530D9D76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4171950"/>
            <a:ext cx="342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C5D4D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C5D4DF"/>
                </a:solidFill>
                <a:latin typeface="Bitstream Charter"/>
                <a:ea typeface="Bitstream Charter"/>
                <a:cs typeface="Bitstream Charter"/>
              </a:rPr>
              <a:t>Automate the monthly KPI pack and issue the report by the third business day.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77B0E8F-27E2-436E-BAFA-4C726F0F3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86500"/>
            <a:ext cx="1000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87A0B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0">
                <a:solidFill>
                  <a:srgbClr val="87A0B3"/>
                </a:solidFill>
                <a:latin typeface="Bitstream Charter"/>
                <a:ea typeface="Bitstream Charter"/>
                <a:cs typeface="Bitstream Charter"/>
              </a:rPr>
              <a:t>Prepared by Daniel Wong  |  Business presentations, reporting and data visualization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BB6133C-6525-4ACB-AACA-A70F080E1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6286500"/>
            <a:ext cx="6477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87A0B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87A0B3"/>
                </a:solidFill>
                <a:latin typeface="Bitstream Charter"/>
                <a:ea typeface="Bitstream Charter"/>
                <a:cs typeface="Bitstream Charter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26361015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2026-09-24T16:36:58.7380000Z</dcterms:created>
  <dcterms:modified xsi:type="dcterms:W3CDTF">2026-09-24T16:36:58.7380000Z</dcterms:modified>
</coreProperties>
</file>